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  <p:sldMasterId id="2147484102" r:id="rId2"/>
  </p:sldMasterIdLst>
  <p:notesMasterIdLst>
    <p:notesMasterId r:id="rId48"/>
  </p:notesMasterIdLst>
  <p:sldIdLst>
    <p:sldId id="256" r:id="rId3"/>
    <p:sldId id="258" r:id="rId4"/>
    <p:sldId id="259" r:id="rId5"/>
    <p:sldId id="303" r:id="rId6"/>
    <p:sldId id="262" r:id="rId7"/>
    <p:sldId id="293" r:id="rId8"/>
    <p:sldId id="301" r:id="rId9"/>
    <p:sldId id="295" r:id="rId10"/>
    <p:sldId id="261" r:id="rId11"/>
    <p:sldId id="297" r:id="rId12"/>
    <p:sldId id="263" r:id="rId13"/>
    <p:sldId id="264" r:id="rId14"/>
    <p:sldId id="265" r:id="rId15"/>
    <p:sldId id="304" r:id="rId16"/>
    <p:sldId id="266" r:id="rId17"/>
    <p:sldId id="267" r:id="rId18"/>
    <p:sldId id="299" r:id="rId19"/>
    <p:sldId id="268" r:id="rId20"/>
    <p:sldId id="276" r:id="rId21"/>
    <p:sldId id="305" r:id="rId22"/>
    <p:sldId id="269" r:id="rId23"/>
    <p:sldId id="270" r:id="rId24"/>
    <p:sldId id="271" r:id="rId25"/>
    <p:sldId id="272" r:id="rId26"/>
    <p:sldId id="273" r:id="rId27"/>
    <p:sldId id="275" r:id="rId28"/>
    <p:sldId id="300" r:id="rId29"/>
    <p:sldId id="274" r:id="rId30"/>
    <p:sldId id="306" r:id="rId31"/>
    <p:sldId id="277" r:id="rId32"/>
    <p:sldId id="278" r:id="rId33"/>
    <p:sldId id="307" r:id="rId34"/>
    <p:sldId id="279" r:id="rId35"/>
    <p:sldId id="280" r:id="rId36"/>
    <p:sldId id="281" r:id="rId37"/>
    <p:sldId id="308" r:id="rId38"/>
    <p:sldId id="282" r:id="rId39"/>
    <p:sldId id="283" r:id="rId40"/>
    <p:sldId id="284" r:id="rId41"/>
    <p:sldId id="302" r:id="rId42"/>
    <p:sldId id="292" r:id="rId43"/>
    <p:sldId id="291" r:id="rId44"/>
    <p:sldId id="286" r:id="rId45"/>
    <p:sldId id="288" r:id="rId46"/>
    <p:sldId id="28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pos="2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2AA"/>
    <a:srgbClr val="4584D3"/>
    <a:srgbClr val="31B6FD"/>
    <a:srgbClr val="F0E22E"/>
    <a:srgbClr val="DED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95135" autoAdjust="0"/>
  </p:normalViewPr>
  <p:slideViewPr>
    <p:cSldViewPr snapToGrid="0" snapToObjects="1">
      <p:cViewPr>
        <p:scale>
          <a:sx n="100" d="100"/>
          <a:sy n="100" d="100"/>
        </p:scale>
        <p:origin x="1208" y="-176"/>
      </p:cViewPr>
      <p:guideLst>
        <p:guide orient="horz" pos="2160"/>
        <p:guide pos="2880"/>
        <p:guide orient="horz" pos="2260"/>
        <p:guide pos="29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E37BF-7C4B-8846-96FC-6E7081127B19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8A43-A674-7146-B20B-5BBCD77F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</a:t>
            </a:r>
            <a:r>
              <a:rPr lang="en-US" baseline="0" dirty="0" smtClean="0"/>
              <a:t> features: object orientated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</a:t>
            </a:r>
            <a:r>
              <a:rPr lang="en-US" dirty="0" err="1" smtClean="0"/>
              <a:t>mynumber</a:t>
            </a:r>
            <a:r>
              <a:rPr lang="en-US" dirty="0" smtClean="0"/>
              <a:t> stays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1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2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2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8A43-A674-7146-B20B-5BBCD77F71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2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 flip="none" rotWithShape="1">
            <a:gsLst>
              <a:gs pos="90000">
                <a:srgbClr val="2862AA"/>
              </a:gs>
              <a:gs pos="0">
                <a:srgbClr val="4584D3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hidden">
          <a:xfrm>
            <a:off x="6054922" y="5487423"/>
            <a:ext cx="2880119" cy="714942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rgbClr val="DED12C">
              <a:alpha val="29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8"/>
          <p:cNvSpPr>
            <a:spLocks/>
          </p:cNvSpPr>
          <p:nvPr/>
        </p:nvSpPr>
        <p:spPr bwMode="hidden">
          <a:xfrm>
            <a:off x="2622407" y="5358957"/>
            <a:ext cx="5551627" cy="85122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rgbClr val="DED12C">
              <a:alpha val="40000"/>
            </a:srgbClr>
          </a:solidFill>
          <a:ln w="25400">
            <a:solidFill>
              <a:srgbClr val="DED12C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22"/>
          <p:cNvSpPr>
            <a:spLocks/>
          </p:cNvSpPr>
          <p:nvPr/>
        </p:nvSpPr>
        <p:spPr bwMode="hidden">
          <a:xfrm>
            <a:off x="2832084" y="5371245"/>
            <a:ext cx="5474993" cy="775265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6"/>
          <p:cNvSpPr>
            <a:spLocks/>
          </p:cNvSpPr>
          <p:nvPr/>
        </p:nvSpPr>
        <p:spPr bwMode="hidden">
          <a:xfrm>
            <a:off x="5616412" y="5357840"/>
            <a:ext cx="3312243" cy="652384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25400">
            <a:solidFill>
              <a:srgbClr val="DED12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Freeform 10"/>
          <p:cNvSpPr>
            <a:spLocks/>
          </p:cNvSpPr>
          <p:nvPr/>
        </p:nvSpPr>
        <p:spPr bwMode="hidden">
          <a:xfrm>
            <a:off x="211665" y="5295173"/>
            <a:ext cx="8723376" cy="1331580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0E22E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0E22E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62AA"/>
              </a:buClr>
              <a:defRPr>
                <a:solidFill>
                  <a:srgbClr val="2862AA"/>
                </a:solidFill>
              </a:defRPr>
            </a:lvl1pPr>
            <a:lvl2pPr>
              <a:buClr>
                <a:srgbClr val="2862AA"/>
              </a:buClr>
              <a:defRPr>
                <a:solidFill>
                  <a:srgbClr val="2862AA"/>
                </a:solidFill>
              </a:defRPr>
            </a:lvl2pPr>
            <a:lvl3pPr>
              <a:buClr>
                <a:srgbClr val="2862AA"/>
              </a:buClr>
              <a:defRPr>
                <a:solidFill>
                  <a:srgbClr val="2862AA"/>
                </a:solidFill>
              </a:defRPr>
            </a:lvl3pPr>
            <a:lvl4pPr>
              <a:buClr>
                <a:srgbClr val="2862AA"/>
              </a:buClr>
              <a:defRPr>
                <a:solidFill>
                  <a:srgbClr val="2862AA"/>
                </a:solidFill>
              </a:defRPr>
            </a:lvl4pPr>
            <a:lvl5pPr>
              <a:buClr>
                <a:srgbClr val="2862AA"/>
              </a:buClr>
              <a:defRPr>
                <a:solidFill>
                  <a:srgbClr val="2862AA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50EF-B4B0-D84E-A07B-1A06802F87AB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733EF-9C32-F749-BED2-CA1FC0DD7A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hidden">
          <a:xfrm>
            <a:off x="211665" y="1429807"/>
            <a:ext cx="8723376" cy="1329874"/>
            <a:chOff x="-3905251" y="4294188"/>
            <a:chExt cx="13027839" cy="1892300"/>
          </a:xfrm>
        </p:grpSpPr>
        <p:sp>
          <p:nvSpPr>
            <p:cNvPr id="8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2" name="Freeform 11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7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 bwMode="hidden">
          <a:xfrm>
            <a:off x="211665" y="550661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9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4584D3"/>
              </a:gs>
              <a:gs pos="90000">
                <a:srgbClr val="2862A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DED12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DED12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25400">
              <a:solidFill>
                <a:srgbClr val="DED1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120" r:id="rId7"/>
    <p:sldLayoutId id="2147484025" r:id="rId8"/>
    <p:sldLayoutId id="2147484026" r:id="rId9"/>
    <p:sldLayoutId id="2147484027" r:id="rId10"/>
    <p:sldLayoutId id="2147484028" r:id="rId11"/>
    <p:sldLayoutId id="214748402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0E22E"/>
          </a:solidFill>
          <a:latin typeface="Helvetica"/>
          <a:ea typeface="+mj-ea"/>
          <a:cs typeface="Helvetica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8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0146"/>
            <a:ext cx="7772400" cy="1780108"/>
          </a:xfrm>
        </p:spPr>
        <p:txBody>
          <a:bodyPr/>
          <a:lstStyle/>
          <a:p>
            <a:r>
              <a:rPr lang="en-US" dirty="0" smtClean="0"/>
              <a:t>An Introduction to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1"/>
            <a:ext cx="6400800" cy="1473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Day 1</a:t>
            </a:r>
          </a:p>
          <a:p>
            <a:r>
              <a:rPr lang="en-US" sz="3200" dirty="0" smtClean="0"/>
              <a:t>Renaud </a:t>
            </a:r>
            <a:r>
              <a:rPr lang="en-US" sz="3200" dirty="0" err="1" smtClean="0"/>
              <a:t>Dessalles</a:t>
            </a:r>
            <a:endParaRPr lang="en-US" sz="3200" dirty="0" smtClean="0"/>
          </a:p>
          <a:p>
            <a:r>
              <a:rPr lang="en-US" sz="3200" baseline="-25000" dirty="0" err="1" smtClean="0"/>
              <a:t>dessalles@ucla.edu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3304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Python2 vs 3: Print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971789"/>
            <a:ext cx="26543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3" y="2971789"/>
            <a:ext cx="26543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4528359"/>
            <a:ext cx="3817938" cy="1093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3" y="4274365"/>
            <a:ext cx="2730500" cy="444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8367" y="1900238"/>
            <a:ext cx="7921" cy="45983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/>
          <p:cNvSpPr txBox="1">
            <a:spLocks/>
          </p:cNvSpPr>
          <p:nvPr/>
        </p:nvSpPr>
        <p:spPr>
          <a:xfrm>
            <a:off x="457200" y="2089675"/>
            <a:ext cx="3814763" cy="421111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Python2</a:t>
            </a:r>
          </a:p>
          <a:p>
            <a:pPr lvl="1"/>
            <a:r>
              <a:rPr lang="en-US" dirty="0" smtClean="0"/>
              <a:t>Syntax with brackets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Syntax without brackets</a:t>
            </a:r>
            <a:endParaRPr lang="en-US" dirty="0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5057775" y="2089674"/>
            <a:ext cx="3814763" cy="421111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Python3</a:t>
            </a:r>
          </a:p>
          <a:p>
            <a:pPr lvl="1"/>
            <a:r>
              <a:rPr lang="en-US" dirty="0" smtClean="0"/>
              <a:t>Syntax with brackets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Syntax without brackets: Error !!!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2087" y="1591057"/>
            <a:ext cx="4108433" cy="490752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- interactive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60" t="1568"/>
          <a:stretch/>
        </p:blipFill>
        <p:spPr>
          <a:xfrm>
            <a:off x="557212" y="2657474"/>
            <a:ext cx="7837487" cy="36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0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– single command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729074"/>
            <a:ext cx="8102600" cy="173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700" y="5126598"/>
            <a:ext cx="810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862AA"/>
                </a:solidFill>
                <a:latin typeface="Helvetica"/>
                <a:cs typeface="Helvetica"/>
              </a:rPr>
              <a:t>But usually just Google!</a:t>
            </a:r>
          </a:p>
          <a:p>
            <a:r>
              <a:rPr lang="en-US" sz="2000" dirty="0" smtClean="0">
                <a:solidFill>
                  <a:srgbClr val="2862AA"/>
                </a:solidFill>
                <a:latin typeface="Helvetica"/>
                <a:cs typeface="Helvetica"/>
              </a:rPr>
              <a:t>If you got stuck on something, someone else probably has.</a:t>
            </a:r>
            <a:endParaRPr lang="en-US" sz="2000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0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get programming -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265684"/>
            <a:ext cx="60833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213" y="2371506"/>
            <a:ext cx="2151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Set a variable with equals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Display a variable by typing its name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Variables can be text, numbers, 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boolean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(True/False) and many more things.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Capitalization is important for True/False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079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Working with numbers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5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Operators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213" y="2801667"/>
            <a:ext cx="2151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Add + </a:t>
            </a: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Subtract –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/>
            </a:r>
            <a:b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</a:b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Multiply *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Divide /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/>
            </a:r>
            <a:b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</a:b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Power **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Modulo (remainder) %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554610"/>
            <a:ext cx="4278312" cy="1302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99" y="4011665"/>
            <a:ext cx="3001247" cy="22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Reassigning Variables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213" y="3987538"/>
            <a:ext cx="230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Reassign with equals.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(Same as assigning)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3902027"/>
            <a:ext cx="5125381" cy="115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6432" y="4748621"/>
            <a:ext cx="16372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Python2 vs 3: Division of integers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0" y="2089675"/>
            <a:ext cx="4486274" cy="421111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Python2</a:t>
            </a:r>
          </a:p>
          <a:p>
            <a:pPr lvl="1"/>
            <a:r>
              <a:rPr lang="en-US" dirty="0" smtClean="0"/>
              <a:t>Division of integers, Euclidian division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 float on o\ne of the integers for a float division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486275" y="2089674"/>
            <a:ext cx="4657725" cy="421111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Python3</a:t>
            </a:r>
          </a:p>
          <a:p>
            <a:pPr lvl="1"/>
            <a:r>
              <a:rPr lang="en-US" dirty="0" smtClean="0"/>
              <a:t>Division of integers, float division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two slashes </a:t>
            </a:r>
            <a:r>
              <a:rPr lang="sk-SK" b="1" dirty="0"/>
              <a:t> </a:t>
            </a:r>
            <a:r>
              <a:rPr lang="sk-SK" b="1" dirty="0" smtClean="0"/>
              <a:t>∕</a:t>
            </a:r>
            <a:r>
              <a:rPr lang="is-IS" b="1" dirty="0"/>
              <a:t> </a:t>
            </a:r>
            <a:r>
              <a:rPr lang="is-IS" b="1" dirty="0" smtClean="0"/>
              <a:t>∕</a:t>
            </a:r>
            <a:r>
              <a:rPr lang="en-US" dirty="0" smtClean="0"/>
              <a:t>  for the Euclidian division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57684" y="1785938"/>
            <a:ext cx="0" cy="48185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32" y="3294062"/>
            <a:ext cx="1496380" cy="6670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68" y="3319463"/>
            <a:ext cx="1496381" cy="6310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31" y="5576887"/>
            <a:ext cx="2037241" cy="10276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68" y="5710237"/>
            <a:ext cx="2686275" cy="64903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486275" y="1785938"/>
            <a:ext cx="4657726" cy="495776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number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002" y="2378374"/>
            <a:ext cx="325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Integer: </a:t>
            </a:r>
          </a:p>
          <a:p>
            <a:endParaRPr lang="en-US" b="1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Plus and minus.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No decimal points or commas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32" y="2378374"/>
            <a:ext cx="2201116" cy="1863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32" y="4398753"/>
            <a:ext cx="2201116" cy="24496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8002" y="4401503"/>
            <a:ext cx="3257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Float: </a:t>
            </a:r>
          </a:p>
          <a:p>
            <a:endParaRPr lang="en-US" b="1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Decimal points or scientific notation okay.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2e-2 = 2 x 10</a:t>
            </a:r>
            <a:r>
              <a:rPr lang="en-US" baseline="30000" dirty="0" smtClean="0">
                <a:solidFill>
                  <a:srgbClr val="2862AA"/>
                </a:solidFill>
                <a:latin typeface="Helvetica"/>
                <a:cs typeface="Helvetica"/>
              </a:rPr>
              <a:t>-2</a:t>
            </a:r>
            <a:endParaRPr lang="en-US" baseline="30000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568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With Numbers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42" y="2593112"/>
            <a:ext cx="3840856" cy="40620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5619" y="2593112"/>
            <a:ext cx="3716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What is the </a:t>
            </a:r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minimum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of these numbers: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What is the </a:t>
            </a:r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maximum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of these numbers: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What </a:t>
            </a:r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type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of variable is this?</a:t>
            </a: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Remember that 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str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(anything) makes that variable into a string:</a:t>
            </a:r>
          </a:p>
        </p:txBody>
      </p:sp>
    </p:spTree>
    <p:extLst>
      <p:ext uri="{BB962C8B-B14F-4D97-AF65-F5344CB8AC3E}">
        <p14:creationId xmlns:p14="http://schemas.microsoft.com/office/powerpoint/2010/main" val="25225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code</a:t>
            </a:r>
          </a:p>
          <a:p>
            <a:r>
              <a:rPr lang="en-US" dirty="0" smtClean="0"/>
              <a:t>Great beginner language</a:t>
            </a:r>
          </a:p>
          <a:p>
            <a:r>
              <a:rPr lang="en-US" dirty="0" smtClean="0"/>
              <a:t>Powerful text manipulation</a:t>
            </a:r>
          </a:p>
          <a:p>
            <a:r>
              <a:rPr lang="en-US" dirty="0" smtClean="0"/>
              <a:t>Wrangle large data files</a:t>
            </a:r>
          </a:p>
          <a:p>
            <a:r>
              <a:rPr lang="en-US" dirty="0" smtClean="0"/>
              <a:t>Great compliment to other languages</a:t>
            </a:r>
          </a:p>
          <a:p>
            <a:r>
              <a:rPr lang="en-US" dirty="0" smtClean="0"/>
              <a:t>Large user group</a:t>
            </a:r>
          </a:p>
          <a:p>
            <a:r>
              <a:rPr lang="en-US" dirty="0" smtClean="0"/>
              <a:t>Supports many advanced features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Working with texts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4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887" y="2225517"/>
            <a:ext cx="7800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Single or double quotes.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No </a:t>
            </a:r>
            <a:r>
              <a:rPr lang="en-US" i="1" dirty="0" smtClean="0">
                <a:solidFill>
                  <a:srgbClr val="2862AA"/>
                </a:solidFill>
                <a:latin typeface="Helvetica"/>
                <a:cs typeface="Helvetica"/>
              </a:rPr>
              <a:t>char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type. Just a single letter string.</a:t>
            </a: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7" y="6246571"/>
            <a:ext cx="3614622" cy="592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74303" y="6252136"/>
            <a:ext cx="40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Escape character is \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\’ types a quote.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6" y="3016250"/>
            <a:ext cx="6550813" cy="30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0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8695" y="2654271"/>
            <a:ext cx="3716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Is a substring in a string?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Is a substring NOT in a string?</a:t>
            </a: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String concatenation: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8" y="2654271"/>
            <a:ext cx="4911943" cy="33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17589" y="2654271"/>
            <a:ext cx="40932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Multiply a string repeats it: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Set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myString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to be ‘python’</a:t>
            </a: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Each character in a string is a number</a:t>
            </a: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We start counting from </a:t>
            </a:r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zero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!</a:t>
            </a: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“String index out of range” error as we tried to reference a character beyond the end of the string.</a:t>
            </a:r>
          </a:p>
          <a:p>
            <a:pPr marL="285750" indent="-285750" algn="r">
              <a:buFont typeface="Arial"/>
              <a:buChar char="•"/>
            </a:pP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len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(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myString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) gets the number of characters.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753" y="2654270"/>
            <a:ext cx="5115641" cy="41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3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99306" y="3195150"/>
            <a:ext cx="409320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Negative index counts backwards from the last element.</a:t>
            </a: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algn="r"/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You can get a range of characters from a string.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27" y="2540000"/>
            <a:ext cx="3292671" cy="25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7093" y="2628576"/>
            <a:ext cx="40932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Set the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to be ‘AGCT’: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Get the number of characters in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i="1" dirty="0" smtClean="0">
                <a:solidFill>
                  <a:srgbClr val="2862AA"/>
                </a:solidFill>
                <a:latin typeface="Helvetica"/>
                <a:cs typeface="Helvetica"/>
              </a:rPr>
              <a:t>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Return the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in all lower case characters:</a:t>
            </a: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Return the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i="1" dirty="0" smtClean="0">
                <a:solidFill>
                  <a:srgbClr val="2862AA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in all upper case characters:</a:t>
            </a: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Return the number 3.14 as a string:</a:t>
            </a: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Display the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i="1" dirty="0" smtClean="0">
                <a:solidFill>
                  <a:srgbClr val="2862AA"/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repeated 3 times:</a:t>
            </a:r>
          </a:p>
          <a:p>
            <a:pPr marL="285750" indent="-285750" algn="r">
              <a:buFont typeface="Arial"/>
              <a:buChar char="•"/>
            </a:pPr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Count the occurrences of ‘A’ in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i="1" dirty="0">
                <a:solidFill>
                  <a:srgbClr val="2862AA"/>
                </a:solidFill>
                <a:latin typeface="Helvetica"/>
                <a:cs typeface="Helvetica"/>
              </a:rPr>
              <a:t>:</a:t>
            </a:r>
            <a:endParaRPr lang="en-US" i="1" dirty="0" smtClean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13" y="2570348"/>
            <a:ext cx="3085112" cy="38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11" y="2646739"/>
            <a:ext cx="4729326" cy="3585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50862"/>
            <a:ext cx="40932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Set the variable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to be ‘AGCT’: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Count the occurrences of ‘A’ in </a:t>
            </a:r>
            <a:r>
              <a:rPr lang="en-US" i="1" dirty="0" err="1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i="1" dirty="0">
                <a:solidFill>
                  <a:srgbClr val="2862AA"/>
                </a:solidFill>
                <a:latin typeface="Helvetica"/>
                <a:cs typeface="Helvetica"/>
              </a:rPr>
              <a:t>:</a:t>
            </a:r>
          </a:p>
          <a:p>
            <a:pPr marL="285750" indent="-285750" algn="r">
              <a:buFont typeface="Arial"/>
              <a:buChar char="•"/>
            </a:pPr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Find which index in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contains ‘C’</a:t>
            </a:r>
          </a:p>
          <a:p>
            <a:pPr algn="r"/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Does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start with ‘AG’</a:t>
            </a:r>
          </a:p>
          <a:p>
            <a:pPr marL="285750" indent="-285750" algn="r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Does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start with ‘GC’</a:t>
            </a:r>
          </a:p>
          <a:p>
            <a:pPr marL="285750" indent="-285750" algn="r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 algn="r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Does </a:t>
            </a:r>
            <a:r>
              <a:rPr lang="en-US" i="1" dirty="0" err="1" smtClean="0">
                <a:solidFill>
                  <a:srgbClr val="2862AA"/>
                </a:solidFill>
                <a:latin typeface="Helvetica"/>
                <a:cs typeface="Helvetica"/>
              </a:rPr>
              <a:t>seq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 start with ‘GC’ if you start at the second letter.</a:t>
            </a:r>
          </a:p>
        </p:txBody>
      </p:sp>
    </p:spTree>
    <p:extLst>
      <p:ext uri="{BB962C8B-B14F-4D97-AF65-F5344CB8AC3E}">
        <p14:creationId xmlns:p14="http://schemas.microsoft.com/office/powerpoint/2010/main" val="2217531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Python2 vs 3: Text input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144566" y="1385888"/>
            <a:ext cx="8713683" cy="531495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ask some </a:t>
            </a:r>
            <a:r>
              <a:rPr lang="en-US" dirty="0" smtClean="0"/>
              <a:t>information from the user, </a:t>
            </a:r>
            <a:r>
              <a:rPr lang="en-US" dirty="0"/>
              <a:t>use of an input function:</a:t>
            </a:r>
          </a:p>
          <a:p>
            <a:endParaRPr lang="en-US" dirty="0" smtClean="0"/>
          </a:p>
          <a:p>
            <a:pPr lvl="1"/>
            <a:r>
              <a:rPr lang="en-US" u="sng" dirty="0" smtClean="0"/>
              <a:t>Python2</a:t>
            </a:r>
            <a:r>
              <a:rPr lang="en-US" dirty="0" smtClean="0"/>
              <a:t>: Function </a:t>
            </a:r>
            <a:r>
              <a:rPr lang="en-US" b="1" dirty="0" err="1" smtClean="0"/>
              <a:t>raw_input</a:t>
            </a:r>
            <a:endParaRPr lang="en-US" b="1" dirty="0" smtClean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u="sng" dirty="0" smtClean="0"/>
              <a:t>Python3</a:t>
            </a:r>
            <a:r>
              <a:rPr lang="en-US" dirty="0" smtClean="0"/>
              <a:t>: Function </a:t>
            </a:r>
            <a:r>
              <a:rPr lang="en-US" b="1" dirty="0" smtClean="0"/>
              <a:t>input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Prints 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the text in quotes and waits for user input.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Sets the variable on the left of 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to 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whatever the user types.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t="6167" r="6013"/>
          <a:stretch/>
        </p:blipFill>
        <p:spPr>
          <a:xfrm>
            <a:off x="686020" y="4352466"/>
            <a:ext cx="6517459" cy="7334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r="4697" b="1094"/>
          <a:stretch/>
        </p:blipFill>
        <p:spPr>
          <a:xfrm>
            <a:off x="686020" y="2731707"/>
            <a:ext cx="7124456" cy="73342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71463" y="3829050"/>
            <a:ext cx="8415337" cy="142875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Text 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418" y="2323888"/>
            <a:ext cx="8631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print(“%s” % text-here)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Place a %s in a string to place a variable at that point in the string. The variables are given in order after a %.</a:t>
            </a: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6" y="4083746"/>
            <a:ext cx="7548982" cy="2596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167" r="6013"/>
          <a:stretch/>
        </p:blipFill>
        <p:spPr>
          <a:xfrm>
            <a:off x="637756" y="2323888"/>
            <a:ext cx="5677319" cy="6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Type of variables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Spacing is important!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834" b="71203"/>
          <a:stretch/>
        </p:blipFill>
        <p:spPr>
          <a:xfrm>
            <a:off x="239944" y="2634038"/>
            <a:ext cx="2501900" cy="464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44" y="4338985"/>
            <a:ext cx="2501900" cy="130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8796"/>
          <a:stretch/>
        </p:blipFill>
        <p:spPr>
          <a:xfrm>
            <a:off x="3691005" y="2634038"/>
            <a:ext cx="5194300" cy="1148437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239944" y="2111261"/>
            <a:ext cx="7408333" cy="5227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Wrong:		 	Error: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239944" y="3816208"/>
            <a:ext cx="7408333" cy="52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4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2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20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8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rgbClr val="2862AA"/>
              </a:buClr>
              <a:buSzPct val="100000"/>
              <a:buFont typeface="Symbol" pitchFamily="18" charset="2"/>
              <a:buChar char=""/>
              <a:defRPr sz="1600" kern="1200">
                <a:solidFill>
                  <a:srgbClr val="2862AA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dirty="0" smtClean="0"/>
              <a:t>Correct:		 	No Error: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005" y="4338985"/>
            <a:ext cx="3976477" cy="255157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41844" y="2663446"/>
            <a:ext cx="949161" cy="435055"/>
          </a:xfrm>
          <a:prstGeom prst="rightArrow">
            <a:avLst/>
          </a:prstGeom>
          <a:gradFill>
            <a:gsLst>
              <a:gs pos="0">
                <a:srgbClr val="F0E22E"/>
              </a:gs>
              <a:gs pos="100000">
                <a:schemeClr val="accent1">
                  <a:shade val="89000"/>
                  <a:lumMod val="90000"/>
                </a:schemeClr>
              </a:gs>
            </a:gsLst>
            <a:lin ang="0" scaled="0"/>
          </a:gradFill>
          <a:ln w="25400">
            <a:solidFill>
              <a:srgbClr val="2862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741844" y="4814749"/>
            <a:ext cx="949161" cy="435055"/>
          </a:xfrm>
          <a:prstGeom prst="rightArrow">
            <a:avLst/>
          </a:prstGeom>
          <a:gradFill>
            <a:gsLst>
              <a:gs pos="0">
                <a:srgbClr val="F0E22E"/>
              </a:gs>
              <a:gs pos="100000">
                <a:schemeClr val="accent1">
                  <a:shade val="89000"/>
                  <a:lumMod val="90000"/>
                </a:schemeClr>
              </a:gs>
            </a:gsLst>
            <a:lin ang="0" scaled="0"/>
          </a:gradFill>
          <a:ln w="25400">
            <a:solidFill>
              <a:srgbClr val="2862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9944" y="6070600"/>
            <a:ext cx="2501900" cy="369332"/>
          </a:xfrm>
          <a:prstGeom prst="rect">
            <a:avLst/>
          </a:prstGeom>
          <a:ln>
            <a:solidFill>
              <a:srgbClr val="2862A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4584D3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Tip: Use </a:t>
            </a:r>
            <a:r>
              <a:rPr lang="en-US" b="1" dirty="0" smtClean="0">
                <a:solidFill>
                  <a:srgbClr val="4584D3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TAB</a:t>
            </a:r>
            <a:r>
              <a:rPr lang="en-US" dirty="0" smtClean="0">
                <a:solidFill>
                  <a:srgbClr val="4584D3"/>
                </a:solidFill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</a:rPr>
              <a:t> key</a:t>
            </a:r>
            <a:endParaRPr lang="en-US" dirty="0">
              <a:solidFill>
                <a:srgbClr val="4584D3"/>
              </a:solidFill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50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 Variables 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23" y="2052590"/>
            <a:ext cx="2556261" cy="4699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6104" y="2946049"/>
            <a:ext cx="57383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Cast a variable to another type.</a:t>
            </a: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Note: 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1 = True 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0 = False</a:t>
            </a: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Empty strings = False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Any other string = True</a:t>
            </a: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723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True/False – conditional expressions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0134" y="2804950"/>
            <a:ext cx="5197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Equal to (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==)	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Not equal to (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!=)	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Less than (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&lt;)	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Less than or equal to &lt;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=	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Greater than (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&gt;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)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Greater than or equal to (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&gt;=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)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not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and</a:t>
            </a: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or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8263"/>
            <a:ext cx="2989528" cy="227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08500"/>
            <a:ext cx="3873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If-else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statements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7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0"/>
            <a:ext cx="9144000" cy="65621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914525" y="714375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14525" y="1340739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14525" y="5281613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1850231" y="1895569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100388" y="257517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00388" y="3097681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00300" y="964692"/>
            <a:ext cx="1" cy="376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8" idx="0"/>
          </p:cNvCxnSpPr>
          <p:nvPr/>
        </p:nvCxnSpPr>
        <p:spPr>
          <a:xfrm>
            <a:off x="2400300" y="1591056"/>
            <a:ext cx="0" cy="304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6" idx="0"/>
          </p:cNvCxnSpPr>
          <p:nvPr/>
        </p:nvCxnSpPr>
        <p:spPr>
          <a:xfrm>
            <a:off x="2400300" y="2700337"/>
            <a:ext cx="0" cy="2581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</p:cNvCxnSpPr>
          <p:nvPr/>
        </p:nvCxnSpPr>
        <p:spPr>
          <a:xfrm>
            <a:off x="2400300" y="5531930"/>
            <a:ext cx="0" cy="376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8" idx="3"/>
            <a:endCxn id="9" idx="0"/>
          </p:cNvCxnSpPr>
          <p:nvPr/>
        </p:nvCxnSpPr>
        <p:spPr>
          <a:xfrm>
            <a:off x="2950369" y="2297953"/>
            <a:ext cx="635794" cy="27722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0" idx="0"/>
          </p:cNvCxnSpPr>
          <p:nvPr/>
        </p:nvCxnSpPr>
        <p:spPr>
          <a:xfrm>
            <a:off x="3586163" y="2825496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</p:cNvCxnSpPr>
          <p:nvPr/>
        </p:nvCxnSpPr>
        <p:spPr>
          <a:xfrm rot="5400000">
            <a:off x="2096264" y="3652035"/>
            <a:ext cx="1793936" cy="1185863"/>
          </a:xfrm>
          <a:prstGeom prst="bentConnector3">
            <a:avLst>
              <a:gd name="adj1" fmla="val 8945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2545" y="237506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</a:t>
            </a:r>
            <a:r>
              <a:rPr lang="en-US" b="1" dirty="0" smtClean="0"/>
              <a:t>f </a:t>
            </a:r>
            <a:r>
              <a:rPr lang="en-US" dirty="0" smtClean="0"/>
              <a:t>statement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50369" y="1942313"/>
            <a:ext cx="6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True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700212" y="2614245"/>
            <a:ext cx="69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False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39303" y="529709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</a:t>
            </a:r>
            <a:r>
              <a:rPr lang="en-US" smtClean="0"/>
              <a:t>program statements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19670" y="1836288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Conditional block of commands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98252" y="4993572"/>
            <a:ext cx="131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main program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354589" y="714375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354589" y="1340739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354589" y="5281613"/>
            <a:ext cx="971550" cy="250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/>
          <p:cNvSpPr/>
          <p:nvPr/>
        </p:nvSpPr>
        <p:spPr>
          <a:xfrm>
            <a:off x="6290295" y="1895569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540452" y="2575179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7540452" y="3097681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840364" y="964692"/>
            <a:ext cx="1" cy="376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6" idx="0"/>
          </p:cNvCxnSpPr>
          <p:nvPr/>
        </p:nvCxnSpPr>
        <p:spPr>
          <a:xfrm>
            <a:off x="6840364" y="1591056"/>
            <a:ext cx="0" cy="304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2"/>
          </p:cNvCxnSpPr>
          <p:nvPr/>
        </p:nvCxnSpPr>
        <p:spPr>
          <a:xfrm>
            <a:off x="6840364" y="5531930"/>
            <a:ext cx="0" cy="376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6" idx="3"/>
            <a:endCxn id="47" idx="0"/>
          </p:cNvCxnSpPr>
          <p:nvPr/>
        </p:nvCxnSpPr>
        <p:spPr>
          <a:xfrm>
            <a:off x="7390433" y="2297953"/>
            <a:ext cx="635794" cy="27722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026227" y="2825496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0800000" flipV="1">
            <a:off x="6836700" y="3235928"/>
            <a:ext cx="1675304" cy="1630138"/>
          </a:xfrm>
          <a:prstGeom prst="bentConnector3">
            <a:avLst>
              <a:gd name="adj1" fmla="val -3151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102609" y="237506"/>
            <a:ext cx="20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If-else </a:t>
            </a:r>
            <a:r>
              <a:rPr lang="en-US" dirty="0" smtClean="0"/>
              <a:t>statement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390433" y="1942313"/>
            <a:ext cx="6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True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140276" y="2614245"/>
            <a:ext cx="69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False</a:t>
            </a:r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290295" y="3240604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else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23133" y="3915535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7523133" y="4438037"/>
            <a:ext cx="971550" cy="250317"/>
          </a:xfrm>
          <a:prstGeom prst="roundRect">
            <a:avLst/>
          </a:prstGeom>
          <a:solidFill>
            <a:srgbClr val="31B6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/>
          <p:cNvCxnSpPr/>
          <p:nvPr/>
        </p:nvCxnSpPr>
        <p:spPr>
          <a:xfrm>
            <a:off x="7373114" y="3638309"/>
            <a:ext cx="635794" cy="27722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08908" y="4165852"/>
            <a:ext cx="0" cy="272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70" idx="1"/>
          </p:cNvCxnSpPr>
          <p:nvPr/>
        </p:nvCxnSpPr>
        <p:spPr>
          <a:xfrm rot="10800000" flipV="1">
            <a:off x="6836701" y="4563195"/>
            <a:ext cx="686433" cy="71841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3" idx="2"/>
            <a:endCxn id="56" idx="0"/>
          </p:cNvCxnSpPr>
          <p:nvPr/>
        </p:nvCxnSpPr>
        <p:spPr>
          <a:xfrm>
            <a:off x="6840364" y="2700337"/>
            <a:ext cx="0" cy="540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Diamond 81"/>
          <p:cNvSpPr/>
          <p:nvPr/>
        </p:nvSpPr>
        <p:spPr>
          <a:xfrm>
            <a:off x="1847660" y="1909261"/>
            <a:ext cx="1100138" cy="804768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E</a:t>
            </a:r>
            <a:r>
              <a:rPr lang="en-US" dirty="0" smtClean="0"/>
              <a:t>lse Statements.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67" y="3150029"/>
            <a:ext cx="4489152" cy="19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E</a:t>
            </a:r>
            <a:r>
              <a:rPr lang="en-US" dirty="0" smtClean="0"/>
              <a:t>lse Statements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62" y="2248945"/>
            <a:ext cx="4489450" cy="19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62" y="4406955"/>
            <a:ext cx="4489450" cy="18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Functions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Code Once and Reuse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199" y="2699126"/>
            <a:ext cx="8420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FUNCTIONS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Might want to run the same code on million of sequences.</a:t>
            </a:r>
            <a:endParaRPr lang="en-US" b="1" dirty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Write a function once and use it whenever you have to do that task.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def</a:t>
            </a:r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 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function_name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(parameter1,parameter2):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any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code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here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return 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result_of_function</a:t>
            </a:r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38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Your First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65317"/>
            <a:ext cx="7314967" cy="1476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020253"/>
            <a:ext cx="7180558" cy="240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3559903"/>
            <a:ext cx="842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Returned values can be assigned to variables outside functions.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41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First USEFUL Function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" y="2193521"/>
            <a:ext cx="842075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Calculating GC Content: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Let’s write </a:t>
            </a:r>
            <a:r>
              <a:rPr lang="en-US" dirty="0" err="1" smtClean="0">
                <a:solidFill>
                  <a:srgbClr val="2862AA"/>
                </a:solidFill>
                <a:latin typeface="Helvetica"/>
                <a:cs typeface="Helvetica"/>
              </a:rPr>
              <a:t>pseudocode</a:t>
            </a:r>
            <a:endParaRPr lang="en-US" dirty="0" smtClean="0">
              <a:solidFill>
                <a:srgbClr val="2862AA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Input is a sequence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count G occurrences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count C occurrences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sum G and C occurrences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divide the sum by the total sequence length</a:t>
            </a:r>
          </a:p>
          <a:p>
            <a:r>
              <a:rPr lang="en-US" dirty="0">
                <a:solidFill>
                  <a:srgbClr val="2862AA"/>
                </a:solidFill>
                <a:latin typeface="Helvetica"/>
                <a:cs typeface="Helvetica"/>
              </a:rPr>
              <a:t>	</a:t>
            </a:r>
            <a:r>
              <a:rPr lang="en-US" dirty="0" smtClean="0">
                <a:solidFill>
                  <a:srgbClr val="2862AA"/>
                </a:solidFill>
                <a:latin typeface="Helvetica"/>
                <a:cs typeface="Helvetica"/>
              </a:rPr>
              <a:t>return the result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64" y="4524499"/>
            <a:ext cx="5457536" cy="21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433" y="3148087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First steps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38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Python2 vs 3:</a:t>
            </a:r>
            <a:br>
              <a:rPr lang="en-US" dirty="0" smtClean="0"/>
            </a:br>
            <a:r>
              <a:rPr lang="en-US" dirty="0" smtClean="0"/>
              <a:t>Who </a:t>
            </a:r>
            <a:r>
              <a:rPr lang="en-US" dirty="0"/>
              <a:t>gets the right result?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" y="2516686"/>
            <a:ext cx="842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862AA"/>
                </a:solidFill>
                <a:latin typeface="Helvetica"/>
                <a:cs typeface="Helvetica"/>
              </a:rPr>
              <a:t>Remember the integer division problem on Python 2 ??</a:t>
            </a:r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2862AA"/>
              </a:solidFill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7" y="3163017"/>
            <a:ext cx="7451825" cy="24043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421116" y="4497344"/>
            <a:ext cx="2034287" cy="1175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0937" y="5567345"/>
            <a:ext cx="261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2862AA"/>
                </a:solidFill>
              </a:rPr>
              <a:t>On Python2</a:t>
            </a:r>
            <a:endParaRPr lang="en-US" sz="3600" dirty="0">
              <a:solidFill>
                <a:srgbClr val="2862A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199" y="2990850"/>
            <a:ext cx="8686801" cy="322282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Interactive environment</a:t>
            </a:r>
          </a:p>
          <a:p>
            <a:pPr lvl="1"/>
            <a:r>
              <a:rPr lang="en-US" dirty="0" smtClean="0"/>
              <a:t>What we’ve been doing</a:t>
            </a:r>
          </a:p>
          <a:p>
            <a:r>
              <a:rPr lang="en-US" b="1" dirty="0" smtClean="0"/>
              <a:t>Modules</a:t>
            </a:r>
            <a:endParaRPr lang="en-US" dirty="0" smtClean="0"/>
          </a:p>
          <a:p>
            <a:pPr lvl="1"/>
            <a:r>
              <a:rPr lang="en-US" dirty="0" smtClean="0"/>
              <a:t>Groups of functions loaded into the interactive python session.</a:t>
            </a:r>
          </a:p>
          <a:p>
            <a:r>
              <a:rPr lang="en-US" b="1" dirty="0" smtClean="0"/>
              <a:t>Scripts</a:t>
            </a:r>
          </a:p>
          <a:p>
            <a:pPr lvl="1"/>
            <a:r>
              <a:rPr lang="en-US" dirty="0" smtClean="0"/>
              <a:t>Run python code from outside the interactive python session. Typed into the Windows/OS X/Unix command line.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 Ways to Run Python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02003"/>
          </a:xfrm>
        </p:spPr>
        <p:txBody>
          <a:bodyPr>
            <a:normAutofit/>
          </a:bodyPr>
          <a:lstStyle/>
          <a:p>
            <a:r>
              <a:rPr lang="en-US" dirty="0" smtClean="0"/>
              <a:t>Importing Generic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84436"/>
            <a:ext cx="5657971" cy="4170733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115170" y="2763189"/>
            <a:ext cx="2571630" cy="38395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import MODULENAME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from MODULENAME import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rom MODULENAME</a:t>
            </a:r>
            <a:r>
              <a:rPr lang="en-US" dirty="0"/>
              <a:t> </a:t>
            </a:r>
            <a:r>
              <a:rPr lang="en-US" dirty="0" smtClean="0"/>
              <a:t>import *</a:t>
            </a:r>
          </a:p>
          <a:p>
            <a:pPr marL="0" indent="0">
              <a:buNone/>
            </a:pPr>
            <a:r>
              <a:rPr lang="en-US" dirty="0" smtClean="0"/>
              <a:t>(everything - caution)</a:t>
            </a:r>
          </a:p>
        </p:txBody>
      </p:sp>
    </p:spTree>
    <p:extLst>
      <p:ext uri="{BB962C8B-B14F-4D97-AF65-F5344CB8AC3E}">
        <p14:creationId xmlns:p14="http://schemas.microsoft.com/office/powerpoint/2010/main" val="33526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322718"/>
            <a:ext cx="4537018" cy="42266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Typing everything into the python environment can be inconvenient.</a:t>
            </a:r>
          </a:p>
          <a:p>
            <a:r>
              <a:rPr lang="en-US" dirty="0" smtClean="0"/>
              <a:t>Write your code into a text document</a:t>
            </a:r>
          </a:p>
          <a:p>
            <a:r>
              <a:rPr lang="en-US" dirty="0" smtClean="0"/>
              <a:t>Use a basic text editor</a:t>
            </a:r>
          </a:p>
          <a:p>
            <a:pPr lvl="1"/>
            <a:r>
              <a:rPr lang="en-US" dirty="0" smtClean="0"/>
              <a:t>Notepad (windows)</a:t>
            </a:r>
          </a:p>
          <a:p>
            <a:pPr lvl="1"/>
            <a:r>
              <a:rPr lang="en-US" dirty="0" err="1" smtClean="0"/>
              <a:t>TextEdit</a:t>
            </a:r>
            <a:r>
              <a:rPr lang="en-US" dirty="0" smtClean="0"/>
              <a:t> (Mac)</a:t>
            </a:r>
          </a:p>
          <a:p>
            <a:pPr lvl="1"/>
            <a:r>
              <a:rPr lang="en-US" dirty="0" err="1" smtClean="0"/>
              <a:t>emacs</a:t>
            </a:r>
            <a:r>
              <a:rPr lang="en-US" dirty="0" smtClean="0"/>
              <a:t>/Vim/</a:t>
            </a:r>
            <a:r>
              <a:rPr lang="en-US" dirty="0" err="1" smtClean="0"/>
              <a:t>gedit</a:t>
            </a:r>
            <a:r>
              <a:rPr lang="en-US" dirty="0" smtClean="0"/>
              <a:t> (Ubuntu)</a:t>
            </a:r>
          </a:p>
          <a:p>
            <a:r>
              <a:rPr lang="en-US" dirty="0" smtClean="0"/>
              <a:t>Save with a .</a:t>
            </a:r>
            <a:r>
              <a:rPr lang="en-US" dirty="0" err="1" smtClean="0"/>
              <a:t>py</a:t>
            </a:r>
            <a:r>
              <a:rPr lang="en-US" dirty="0" smtClean="0"/>
              <a:t> extension.</a:t>
            </a:r>
          </a:p>
          <a:p>
            <a:r>
              <a:rPr lang="en-US" dirty="0" smtClean="0"/>
              <a:t>Careful with </a:t>
            </a:r>
            <a:r>
              <a:rPr lang="en-US" dirty="0" err="1" smtClean="0"/>
              <a:t>TextEdit</a:t>
            </a:r>
            <a:r>
              <a:rPr lang="en-US" dirty="0" smtClean="0"/>
              <a:t> on Mac!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a Text Editor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22909"/>
          <a:stretch/>
        </p:blipFill>
        <p:spPr>
          <a:xfrm>
            <a:off x="4392149" y="1474452"/>
            <a:ext cx="2612767" cy="2080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29" y="3125978"/>
            <a:ext cx="3264545" cy="37320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43955" y="2025604"/>
            <a:ext cx="1608083" cy="2640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60" y="4793458"/>
            <a:ext cx="3957338" cy="887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00905" y="5681122"/>
            <a:ext cx="1535170" cy="117687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03800" y="4793458"/>
            <a:ext cx="2334897" cy="88766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27184" y="2756645"/>
            <a:ext cx="175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TextEdit</a:t>
            </a:r>
            <a:r>
              <a:rPr lang="en-US" dirty="0"/>
              <a:t> </a:t>
            </a:r>
            <a:r>
              <a:rPr lang="en-US" dirty="0" smtClean="0"/>
              <a:t>on 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376094"/>
            <a:ext cx="8229600" cy="4226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Let’s write a function that:</a:t>
            </a:r>
          </a:p>
          <a:p>
            <a:r>
              <a:rPr lang="en-US" dirty="0" smtClean="0"/>
              <a:t>Takes a sequence as a parameter</a:t>
            </a:r>
          </a:p>
          <a:p>
            <a:r>
              <a:rPr lang="en-US" dirty="0" smtClean="0"/>
              <a:t>Prints the sequence if it starts with ATC</a:t>
            </a:r>
          </a:p>
          <a:p>
            <a:r>
              <a:rPr lang="en-US" dirty="0" smtClean="0"/>
              <a:t>If the sequence starts with AGC prints ‘Starting with AGC’.</a:t>
            </a:r>
          </a:p>
          <a:p>
            <a:r>
              <a:rPr lang="en-US" dirty="0" smtClean="0"/>
              <a:t>If the sequence starts with neither print ‘Starting with neither ATC or AGC’.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Everything We’ve Learnt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84"/>
            <a:ext cx="6511699" cy="2945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3" y="4106333"/>
            <a:ext cx="6280276" cy="2737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3114734"/>
            <a:ext cx="4359965" cy="1222609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0"/>
          </p:cNvCxnSpPr>
          <p:nvPr/>
        </p:nvCxnSpPr>
        <p:spPr>
          <a:xfrm flipH="1">
            <a:off x="6964018" y="2743200"/>
            <a:ext cx="579782" cy="371534"/>
          </a:xfrm>
          <a:prstGeom prst="straightConnector1">
            <a:avLst/>
          </a:prstGeom>
          <a:ln w="19050">
            <a:solidFill>
              <a:srgbClr val="286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100418" y="4255910"/>
            <a:ext cx="1098013" cy="768232"/>
          </a:xfrm>
          <a:prstGeom prst="straightConnector1">
            <a:avLst/>
          </a:prstGeom>
          <a:ln w="19050">
            <a:solidFill>
              <a:srgbClr val="286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43800" y="2468403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b="1" smtClean="0"/>
              <a:t>home</a:t>
            </a:r>
            <a:r>
              <a:rPr lang="en-US" smtClean="0"/>
              <a:t> directory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9699" y="4979587"/>
            <a:ext cx="189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extension .</a:t>
            </a:r>
            <a:r>
              <a:rPr lang="en-US" b="1" dirty="0" err="1" smtClean="0"/>
              <a:t>py</a:t>
            </a:r>
            <a:endParaRPr lang="en-US" b="1" dirty="0" smtClean="0"/>
          </a:p>
          <a:p>
            <a:r>
              <a:rPr lang="en-US" dirty="0" smtClean="0"/>
              <a:t>(not .</a:t>
            </a:r>
            <a:r>
              <a:rPr lang="en-US" b="1" dirty="0" smtClean="0"/>
              <a:t>txt</a:t>
            </a:r>
            <a:r>
              <a:rPr lang="en-US" dirty="0" smtClean="0"/>
              <a:t> or </a:t>
            </a:r>
            <a:r>
              <a:rPr lang="en-US" b="1" dirty="0" smtClean="0"/>
              <a:t>.</a:t>
            </a:r>
            <a:r>
              <a:rPr lang="en-US" b="1" dirty="0" err="1" smtClean="0"/>
              <a:t>py.txt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36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27915"/>
            <a:ext cx="7408333" cy="3450696"/>
          </a:xfrm>
        </p:spPr>
        <p:txBody>
          <a:bodyPr>
            <a:normAutofit/>
          </a:bodyPr>
          <a:lstStyle/>
          <a:p>
            <a:r>
              <a:rPr lang="en-US" dirty="0" smtClean="0"/>
              <a:t>Open a terminal:</a:t>
            </a:r>
          </a:p>
          <a:p>
            <a:pPr lvl="1"/>
            <a:r>
              <a:rPr lang="en-US" dirty="0" smtClean="0"/>
              <a:t>Mac: </a:t>
            </a:r>
            <a:r>
              <a:rPr lang="en-US" dirty="0" err="1" smtClean="0"/>
              <a:t>cmd</a:t>
            </a:r>
            <a:r>
              <a:rPr lang="en-US" dirty="0" smtClean="0"/>
              <a:t> + space then type terminal and press enter</a:t>
            </a:r>
          </a:p>
          <a:p>
            <a:pPr lvl="1"/>
            <a:r>
              <a:rPr lang="en-US" dirty="0" smtClean="0"/>
              <a:t>Windows: Start -&gt; Program Files -&gt; Accessories -&gt; Command Prompt.</a:t>
            </a:r>
          </a:p>
          <a:p>
            <a:pPr lvl="1"/>
            <a:r>
              <a:rPr lang="en-US" dirty="0" smtClean="0"/>
              <a:t>Ubuntu: </a:t>
            </a:r>
            <a:r>
              <a:rPr lang="en-US" dirty="0" err="1" smtClean="0"/>
              <a:t>Ctrl+Alt+T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Terminal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237037"/>
            <a:ext cx="76454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8584" y="2430605"/>
            <a:ext cx="7958216" cy="3450696"/>
          </a:xfrm>
        </p:spPr>
        <p:txBody>
          <a:bodyPr>
            <a:normAutofit/>
          </a:bodyPr>
          <a:lstStyle/>
          <a:p>
            <a:r>
              <a:rPr lang="en-US" dirty="0" smtClean="0"/>
              <a:t>Open Python3: type </a:t>
            </a:r>
            <a:r>
              <a:rPr lang="en-US" b="1" dirty="0" smtClean="0"/>
              <a:t>python3 </a:t>
            </a:r>
            <a:r>
              <a:rPr lang="en-US" dirty="0" smtClean="0"/>
              <a:t>(</a:t>
            </a:r>
            <a:r>
              <a:rPr lang="en-US" sz="1800" dirty="0" smtClean="0"/>
              <a:t>or </a:t>
            </a:r>
            <a:r>
              <a:rPr lang="en-US" sz="1800" b="1" dirty="0" smtClean="0"/>
              <a:t>python</a:t>
            </a:r>
            <a:r>
              <a:rPr lang="en-US" sz="1800" dirty="0" smtClean="0"/>
              <a:t> if it does not work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Exit Python: type </a:t>
            </a:r>
            <a:r>
              <a:rPr lang="en-US" b="1" dirty="0" smtClean="0"/>
              <a:t>exit()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Python3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40043" y="5238794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</a:rPr>
              <a:t>This is python</a:t>
            </a:r>
            <a:endParaRPr lang="en-US" dirty="0">
              <a:solidFill>
                <a:srgbClr val="2862AA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1" y="3321149"/>
            <a:ext cx="9463296" cy="4284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1503" y="4838700"/>
            <a:ext cx="7758112" cy="1295400"/>
          </a:xfrm>
          <a:prstGeom prst="rect">
            <a:avLst/>
          </a:prstGeom>
          <a:noFill/>
          <a:ln w="38100">
            <a:solidFill>
              <a:srgbClr val="4584D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Python2 vs Python3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449406" y="2432571"/>
            <a:ext cx="7408333" cy="3450696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Type: </a:t>
            </a:r>
            <a:r>
              <a:rPr lang="en-US" b="1" dirty="0" smtClean="0"/>
              <a:t>python</a:t>
            </a:r>
            <a:r>
              <a:rPr lang="en-US" dirty="0" smtClean="0"/>
              <a:t> or </a:t>
            </a:r>
            <a:r>
              <a:rPr lang="en-US" b="1" dirty="0" smtClean="0"/>
              <a:t>python2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8" y="3571004"/>
            <a:ext cx="4049327" cy="12111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298" y="3864755"/>
            <a:ext cx="1048302" cy="278607"/>
          </a:xfrm>
          <a:prstGeom prst="rect">
            <a:avLst/>
          </a:prstGeom>
          <a:noFill/>
          <a:ln w="38100">
            <a:solidFill>
              <a:srgbClr val="4584D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50" y="3566955"/>
            <a:ext cx="3927475" cy="10861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70750" y="3864755"/>
            <a:ext cx="922194" cy="185738"/>
          </a:xfrm>
          <a:prstGeom prst="rect">
            <a:avLst/>
          </a:prstGeom>
          <a:noFill/>
          <a:ln w="38100">
            <a:solidFill>
              <a:srgbClr val="4584D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214438" y="3249629"/>
            <a:ext cx="157162" cy="615126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48820" y="3249629"/>
            <a:ext cx="144124" cy="556686"/>
          </a:xfrm>
          <a:prstGeom prst="straightConnector1">
            <a:avLst/>
          </a:prstGeom>
          <a:ln w="38100">
            <a:solidFill>
              <a:srgbClr val="458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51615" y="2586038"/>
            <a:ext cx="20385" cy="21961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5851" y="2869426"/>
            <a:ext cx="224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Python 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6229" y="2880297"/>
            <a:ext cx="224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 3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551615" y="5357813"/>
            <a:ext cx="9522" cy="1405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916" y="5378990"/>
            <a:ext cx="4047309" cy="10231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495917"/>
            <a:ext cx="3149600" cy="774700"/>
          </a:xfrm>
          <a:prstGeom prst="rect">
            <a:avLst/>
          </a:prstGeom>
        </p:spPr>
      </p:pic>
      <p:sp>
        <p:nvSpPr>
          <p:cNvPr id="17" name="Content Placeholder 1"/>
          <p:cNvSpPr txBox="1">
            <a:spLocks/>
          </p:cNvSpPr>
          <p:nvPr/>
        </p:nvSpPr>
        <p:spPr>
          <a:xfrm>
            <a:off x="4973796" y="2384937"/>
            <a:ext cx="7408333" cy="3450696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Type: </a:t>
            </a:r>
            <a:r>
              <a:rPr lang="en-US" b="1" dirty="0" smtClean="0"/>
              <a:t>python</a:t>
            </a:r>
            <a:r>
              <a:rPr lang="en-US" dirty="0" smtClean="0"/>
              <a:t>3</a:t>
            </a:r>
            <a:endParaRPr lang="en-US" b="1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49405" y="4904166"/>
            <a:ext cx="7408333" cy="3450696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Differences  between the two versions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working </a:t>
            </a:r>
            <a:r>
              <a:rPr lang="en-US" dirty="0"/>
              <a:t>w</a:t>
            </a:r>
            <a:r>
              <a:rPr lang="en-US" dirty="0" smtClean="0"/>
              <a:t>ith Python3?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3864227"/>
            <a:ext cx="4851400" cy="215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3864227"/>
            <a:ext cx="2374900" cy="736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3476" y="2089674"/>
            <a:ext cx="7408333" cy="47683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the future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Autocomplete in the interpreter (with </a:t>
            </a:r>
            <a:r>
              <a:rPr lang="en-US" b="1" dirty="0" smtClean="0">
                <a:sym typeface="Wingdings"/>
              </a:rPr>
              <a:t>TAB</a:t>
            </a:r>
            <a:r>
              <a:rPr lang="en-US" dirty="0" smtClean="0">
                <a:sym typeface="Wingdings"/>
              </a:rPr>
              <a:t> key</a:t>
            </a:r>
            <a:r>
              <a:rPr lang="en-US" dirty="0">
                <a:sym typeface="Wingdings"/>
              </a:rPr>
              <a:t>) 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UTF-8 by default (</a:t>
            </a:r>
            <a:r>
              <a:rPr lang="en-US" i="1" dirty="0" smtClean="0">
                <a:sym typeface="Wingdings"/>
              </a:rPr>
              <a:t>Je </a:t>
            </a:r>
            <a:r>
              <a:rPr lang="en-US" i="1" dirty="0" err="1" smtClean="0">
                <a:sym typeface="Wingdings"/>
              </a:rPr>
              <a:t>suis</a:t>
            </a:r>
            <a:r>
              <a:rPr lang="en-US" i="1" dirty="0" smtClean="0">
                <a:sym typeface="Wingdings"/>
              </a:rPr>
              <a:t> </a:t>
            </a:r>
            <a:r>
              <a:rPr lang="en-US" i="1" dirty="0" err="1" smtClean="0">
                <a:sym typeface="Wingdings"/>
              </a:rPr>
              <a:t>Fran</a:t>
            </a:r>
            <a:r>
              <a:rPr lang="en-US" b="1" i="1" dirty="0" err="1" smtClean="0"/>
              <a:t>ç</a:t>
            </a:r>
            <a:r>
              <a:rPr lang="en-US" i="1" dirty="0" err="1" smtClean="0"/>
              <a:t>ais</a:t>
            </a:r>
            <a:r>
              <a:rPr lang="en-US" dirty="0" smtClean="0"/>
              <a:t>)</a:t>
            </a:r>
            <a:r>
              <a:rPr lang="en-US" dirty="0" smtClean="0">
                <a:sym typeface="Wingdings"/>
              </a:rPr>
              <a:t>   </a:t>
            </a:r>
          </a:p>
          <a:p>
            <a:r>
              <a:rPr lang="en-US" dirty="0" smtClean="0">
                <a:sym typeface="Wingdings"/>
              </a:rPr>
              <a:t>More and more libraries soon not compatible with Python2</a:t>
            </a:r>
          </a:p>
          <a:p>
            <a:r>
              <a:rPr lang="en-US" dirty="0" smtClean="0">
                <a:sym typeface="Wingdings"/>
              </a:rPr>
              <a:t>Python3 used in the next Workshops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In this workshop: work mainly with Python3</a:t>
            </a:r>
          </a:p>
          <a:p>
            <a:pPr lvl="1"/>
            <a:r>
              <a:rPr lang="en-US" b="1" dirty="0" smtClean="0">
                <a:sym typeface="Wingdings"/>
              </a:rPr>
              <a:t>Often the code is compatible with Python2</a:t>
            </a:r>
          </a:p>
          <a:p>
            <a:pPr lvl="1"/>
            <a:r>
              <a:rPr lang="en-US" b="1" dirty="0" smtClean="0">
                <a:sym typeface="Wingdings"/>
              </a:rPr>
              <a:t>Will show the main differences with Python2.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5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080" y="2559276"/>
            <a:ext cx="428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</a:rPr>
              <a:t>Launch Python, type </a:t>
            </a:r>
            <a:r>
              <a:rPr lang="en-US" b="1" dirty="0" smtClean="0">
                <a:solidFill>
                  <a:srgbClr val="2862AA"/>
                </a:solidFill>
              </a:rPr>
              <a:t>print(“Hello World”)</a:t>
            </a:r>
            <a:endParaRPr lang="en-US" b="1" dirty="0">
              <a:solidFill>
                <a:srgbClr val="2862A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080" y="4218660"/>
            <a:ext cx="8159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</a:rPr>
              <a:t>Call the built in function </a:t>
            </a:r>
            <a:r>
              <a:rPr lang="en-US" i="1" dirty="0" smtClean="0">
                <a:solidFill>
                  <a:srgbClr val="2862AA"/>
                </a:solidFill>
              </a:rPr>
              <a:t>print, </a:t>
            </a:r>
            <a:r>
              <a:rPr lang="en-US" dirty="0" smtClean="0">
                <a:solidFill>
                  <a:srgbClr val="2862AA"/>
                </a:solidFill>
              </a:rPr>
              <a:t>which displays whatever comes after the command.</a:t>
            </a:r>
          </a:p>
          <a:p>
            <a:r>
              <a:rPr lang="en-US" dirty="0" smtClean="0">
                <a:solidFill>
                  <a:srgbClr val="2862AA"/>
                </a:solidFill>
              </a:rPr>
              <a:t>Put any message in quotes after the print command.</a:t>
            </a:r>
          </a:p>
          <a:p>
            <a:r>
              <a:rPr lang="en-US" dirty="0" smtClean="0">
                <a:solidFill>
                  <a:srgbClr val="2862AA"/>
                </a:solidFill>
              </a:rPr>
              <a:t>Then press </a:t>
            </a:r>
            <a:r>
              <a:rPr lang="en-US" b="1" dirty="0" smtClean="0">
                <a:solidFill>
                  <a:srgbClr val="2862AA"/>
                </a:solidFill>
              </a:rPr>
              <a:t>Return</a:t>
            </a:r>
            <a:endParaRPr lang="en-US" b="1" dirty="0">
              <a:solidFill>
                <a:srgbClr val="2862A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080" y="5640220"/>
            <a:ext cx="716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62AA"/>
                </a:solidFill>
              </a:rPr>
              <a:t>The command has finished and python is ready for the next command.</a:t>
            </a:r>
            <a:br>
              <a:rPr lang="en-US" dirty="0" smtClean="0">
                <a:solidFill>
                  <a:srgbClr val="2862AA"/>
                </a:solidFill>
              </a:rPr>
            </a:br>
            <a:r>
              <a:rPr lang="en-US" dirty="0" smtClean="0">
                <a:solidFill>
                  <a:srgbClr val="2862AA"/>
                </a:solidFill>
              </a:rPr>
              <a:t>				</a:t>
            </a:r>
            <a:r>
              <a:rPr lang="en-US" dirty="0">
                <a:solidFill>
                  <a:srgbClr val="2862AA"/>
                </a:solidFill>
              </a:rPr>
              <a:t>m</a:t>
            </a:r>
            <a:r>
              <a:rPr lang="en-US" dirty="0" smtClean="0">
                <a:solidFill>
                  <a:srgbClr val="2862AA"/>
                </a:solidFill>
              </a:rPr>
              <a:t>eans: “tell me what to do now!"</a:t>
            </a:r>
            <a:endParaRPr lang="en-US" dirty="0">
              <a:solidFill>
                <a:srgbClr val="2862A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20" y="2928608"/>
            <a:ext cx="7429500" cy="1206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225" y="4884980"/>
            <a:ext cx="32893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428" y="5989450"/>
            <a:ext cx="393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Wavefor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23563</TotalTime>
  <Words>1182</Words>
  <Application>Microsoft Macintosh PowerPoint</Application>
  <PresentationFormat>On-screen Show (4:3)</PresentationFormat>
  <Paragraphs>312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Candara</vt:lpstr>
      <vt:lpstr>Helvetica</vt:lpstr>
      <vt:lpstr>Impact</vt:lpstr>
      <vt:lpstr>Symbol</vt:lpstr>
      <vt:lpstr>Wingdings</vt:lpstr>
      <vt:lpstr>Arial</vt:lpstr>
      <vt:lpstr>Waveform</vt:lpstr>
      <vt:lpstr>Main Event</vt:lpstr>
      <vt:lpstr>An Introduction to Python</vt:lpstr>
      <vt:lpstr>Why Python?</vt:lpstr>
      <vt:lpstr>Warning: Spacing is important!</vt:lpstr>
      <vt:lpstr>First steps</vt:lpstr>
      <vt:lpstr>Open A Terminal</vt:lpstr>
      <vt:lpstr>Open Python3</vt:lpstr>
      <vt:lpstr>Python2 vs Python3</vt:lpstr>
      <vt:lpstr>Why working with Python3?</vt:lpstr>
      <vt:lpstr>Hello World</vt:lpstr>
      <vt:lpstr>Python2 vs 3: Print function</vt:lpstr>
      <vt:lpstr>Getting help - interactive</vt:lpstr>
      <vt:lpstr>Getting help – single command</vt:lpstr>
      <vt:lpstr>Let’s get programming - Variables</vt:lpstr>
      <vt:lpstr>Working with numbers</vt:lpstr>
      <vt:lpstr>Numeric Operators</vt:lpstr>
      <vt:lpstr>Reassigning Variables</vt:lpstr>
      <vt:lpstr>Python2 vs 3: Division of integers</vt:lpstr>
      <vt:lpstr>Types of number</vt:lpstr>
      <vt:lpstr>Working With Numbers</vt:lpstr>
      <vt:lpstr>Working with texts</vt:lpstr>
      <vt:lpstr>Working With Text</vt:lpstr>
      <vt:lpstr>Working With Text 2</vt:lpstr>
      <vt:lpstr>Working With Text 3</vt:lpstr>
      <vt:lpstr>Working With Text 4</vt:lpstr>
      <vt:lpstr>Working With Text 4</vt:lpstr>
      <vt:lpstr>Working With Text 5</vt:lpstr>
      <vt:lpstr>Python2 vs 3: Text input</vt:lpstr>
      <vt:lpstr>Working With Text 6</vt:lpstr>
      <vt:lpstr>Type of variables</vt:lpstr>
      <vt:lpstr>Changing a Variables Type</vt:lpstr>
      <vt:lpstr>True/False – conditional expressions</vt:lpstr>
      <vt:lpstr>If-else statements</vt:lpstr>
      <vt:lpstr>PowerPoint Presentation</vt:lpstr>
      <vt:lpstr>If Else Statements.</vt:lpstr>
      <vt:lpstr>If Else Statements</vt:lpstr>
      <vt:lpstr>Functions</vt:lpstr>
      <vt:lpstr>Write Code Once and Reuse</vt:lpstr>
      <vt:lpstr>Write Your First Function</vt:lpstr>
      <vt:lpstr>Your First USEFUL Function</vt:lpstr>
      <vt:lpstr>Python2 vs 3: Who gets the right result?</vt:lpstr>
      <vt:lpstr>3 Ways to Run Python Code</vt:lpstr>
      <vt:lpstr>Importing Generic Modules</vt:lpstr>
      <vt:lpstr>Working in a Text Editor</vt:lpstr>
      <vt:lpstr>Combining Everything We’ve Learnt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</dc:title>
  <dc:creator>Simon</dc:creator>
  <cp:lastModifiedBy>Microsoft Office User</cp:lastModifiedBy>
  <cp:revision>89</cp:revision>
  <cp:lastPrinted>2017-11-14T17:26:24Z</cp:lastPrinted>
  <dcterms:created xsi:type="dcterms:W3CDTF">2014-07-24T01:40:29Z</dcterms:created>
  <dcterms:modified xsi:type="dcterms:W3CDTF">2017-11-14T19:46:22Z</dcterms:modified>
</cp:coreProperties>
</file>